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327" r:id="rId2"/>
    <p:sldId id="1348" r:id="rId3"/>
    <p:sldId id="1178" r:id="rId4"/>
    <p:sldId id="1374" r:id="rId5"/>
    <p:sldId id="1351" r:id="rId6"/>
    <p:sldId id="1398" r:id="rId7"/>
    <p:sldId id="1358" r:id="rId8"/>
    <p:sldId id="1355" r:id="rId9"/>
    <p:sldId id="1396" r:id="rId10"/>
    <p:sldId id="1361" r:id="rId11"/>
    <p:sldId id="1395" r:id="rId12"/>
    <p:sldId id="1386" r:id="rId13"/>
    <p:sldId id="1354" r:id="rId14"/>
    <p:sldId id="1362" r:id="rId15"/>
    <p:sldId id="1356" r:id="rId16"/>
    <p:sldId id="1392" r:id="rId17"/>
    <p:sldId id="1368" r:id="rId18"/>
    <p:sldId id="1364" r:id="rId19"/>
    <p:sldId id="1389" r:id="rId20"/>
    <p:sldId id="1393" r:id="rId21"/>
    <p:sldId id="1352" r:id="rId22"/>
    <p:sldId id="1397" r:id="rId23"/>
    <p:sldId id="1369" r:id="rId24"/>
    <p:sldId id="1370" r:id="rId25"/>
    <p:sldId id="1387" r:id="rId26"/>
    <p:sldId id="1363" r:id="rId27"/>
    <p:sldId id="1357" r:id="rId28"/>
    <p:sldId id="1384" r:id="rId29"/>
    <p:sldId id="1385" r:id="rId30"/>
    <p:sldId id="1359" r:id="rId31"/>
    <p:sldId id="1373" r:id="rId32"/>
    <p:sldId id="1404" r:id="rId33"/>
    <p:sldId id="1403" r:id="rId34"/>
    <p:sldId id="1405" r:id="rId35"/>
    <p:sldId id="1402" r:id="rId36"/>
    <p:sldId id="1411" r:id="rId37"/>
    <p:sldId id="1394" r:id="rId38"/>
    <p:sldId id="1372" r:id="rId39"/>
    <p:sldId id="1366" r:id="rId40"/>
    <p:sldId id="1367" r:id="rId41"/>
    <p:sldId id="1391" r:id="rId42"/>
    <p:sldId id="1412" r:id="rId43"/>
    <p:sldId id="1380" r:id="rId44"/>
    <p:sldId id="1400" r:id="rId45"/>
    <p:sldId id="1408" r:id="rId46"/>
    <p:sldId id="1399" r:id="rId47"/>
    <p:sldId id="1406" r:id="rId48"/>
    <p:sldId id="1365" r:id="rId49"/>
    <p:sldId id="1410" r:id="rId50"/>
    <p:sldId id="1381" r:id="rId51"/>
    <p:sldId id="1409" r:id="rId52"/>
    <p:sldId id="1390" r:id="rId53"/>
    <p:sldId id="1341" r:id="rId54"/>
    <p:sldId id="1413" r:id="rId55"/>
    <p:sldId id="1343" r:id="rId56"/>
    <p:sldId id="1342" r:id="rId57"/>
    <p:sldId id="1350" r:id="rId58"/>
    <p:sldId id="288" r:id="rId59"/>
    <p:sldId id="1349" r:id="rId60"/>
    <p:sldId id="1407" r:id="rId61"/>
    <p:sldId id="1360" r:id="rId62"/>
  </p:sldIdLst>
  <p:sldSz cx="9144000" cy="6858000" type="screen4x3"/>
  <p:notesSz cx="9144000" cy="6858000"/>
  <p:defaultTextStyle>
    <a:defPPr>
      <a:defRPr lang="sv-S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99" autoAdjust="0"/>
    <p:restoredTop sz="91703" autoAdjust="0"/>
  </p:normalViewPr>
  <p:slideViewPr>
    <p:cSldViewPr>
      <p:cViewPr varScale="1">
        <p:scale>
          <a:sx n="59" d="100"/>
          <a:sy n="59" d="100"/>
        </p:scale>
        <p:origin x="896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1956" y="-96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5BE6A1F-6E86-4399-A1D4-250B658A7AD3}" type="datetime1">
              <a:rPr lang="sv-SE"/>
              <a:pPr>
                <a:defRPr/>
              </a:pPr>
              <a:t>2025-04-06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0FBBBF7-2DFA-4451-99B7-52AE0728469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09000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0013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noProof="0"/>
              <a:t>Klicka här för att ändra format på bakgrundstexten</a:t>
            </a:r>
          </a:p>
          <a:p>
            <a:pPr lvl="1"/>
            <a:r>
              <a:rPr lang="sv-SE" noProof="0"/>
              <a:t>Nivå två</a:t>
            </a:r>
          </a:p>
          <a:p>
            <a:pPr lvl="2"/>
            <a:r>
              <a:rPr lang="sv-SE" noProof="0"/>
              <a:t>Nivå tre</a:t>
            </a:r>
          </a:p>
          <a:p>
            <a:pPr lvl="3"/>
            <a:r>
              <a:rPr lang="sv-SE" noProof="0"/>
              <a:t>Nivå fyra</a:t>
            </a:r>
          </a:p>
          <a:p>
            <a:pPr lvl="4"/>
            <a:r>
              <a:rPr lang="sv-SE" noProof="0"/>
              <a:t>Nivå fem</a:t>
            </a: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0013" y="6513513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6A37EB8-938A-4FB0-9485-6A3E2D1CA66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258105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51584-0EB1-4182-B2D3-2F1AEEF93B13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8205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2102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553114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1206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Var det primära för utredningen innan regeringen tillförde fler uppgifter som skulle ses </a:t>
            </a:r>
            <a:r>
              <a:rPr lang="sv-SE" dirty="0" err="1"/>
              <a:t>öve</a:t>
            </a:r>
            <a:r>
              <a:rPr lang="sv-SE" dirty="0"/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32789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 Blottlägger systemfel, dålig kontroll över lärare.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179282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Är det en kristdemokrat som gett överstyr för eller en slug HA medlem.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15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61550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16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77266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17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31882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725002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8021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16025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20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162193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21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35362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436174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23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917716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Här närmare vilka branscher allt från konsultverksamhet till frisörer.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24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772430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25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418587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26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902511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27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917641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28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56689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29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131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003603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Brister i rekryteringen till kommuner.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30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35377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31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070507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32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856653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33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967799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34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480759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35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81025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36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46220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653389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38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569562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6506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477388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40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621903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41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498301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42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70745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43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91078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44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47506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45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02032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46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66166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47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191503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Totalt enkät till 260 myndigheter, Konstitutionellt reglerade kontrollmakten.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48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416940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49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82494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Förfrågan till några redaktioner, ej komplett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43517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 vissa enskilda fall, när enstaka personer ska bakgrundskontrolleras. Men inte för att se kartlägga relationer.</a:t>
            </a:r>
          </a:p>
          <a:p>
            <a:r>
              <a:rPr lang="sv-SE" dirty="0"/>
              <a:t>I praktiken skulle den här typen av journalistik inte bli av.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50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090492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 vissa enskilda fall, när enstaka personer ska bakgrundskontrolleras. Men inte för att se kartlägga relationer.</a:t>
            </a:r>
          </a:p>
          <a:p>
            <a:r>
              <a:rPr lang="sv-SE" dirty="0"/>
              <a:t>I praktiken skulle den här typen av journalistik inte bli av.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51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631023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52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27959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PUL skapade problem. Minns Konfirmandmålet och </a:t>
            </a:r>
            <a:r>
              <a:rPr lang="sv-SE" dirty="0" err="1"/>
              <a:t>Rambrofallet</a:t>
            </a:r>
            <a:r>
              <a:rPr lang="sv-SE" dirty="0"/>
              <a:t>. Myndigheter inte lämpliga att pröva vad som ör journalistik och inte.</a:t>
            </a:r>
          </a:p>
          <a:p>
            <a:r>
              <a:rPr lang="sv-SE" dirty="0"/>
              <a:t>Nu åter problem genom delegationsregel.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C7F8B-C609-4300-81C0-F8EC11C37C09}" type="slidenum">
              <a:rPr lang="sv-SE" smtClean="0"/>
              <a:pPr>
                <a:defRPr/>
              </a:pPr>
              <a:t>53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05100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Ur askan i elden </a:t>
            </a:r>
            <a:r>
              <a:rPr lang="sv-SE" dirty="0" err="1"/>
              <a:t>nur</a:t>
            </a:r>
            <a:r>
              <a:rPr lang="sv-SE" dirty="0"/>
              <a:t> är vi där igen.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54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172094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55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8172094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56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7876698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Måste ses som en helhet. Alla lika nödvändiga om vi inte ska nöja oss med roliga katt- och hundvideor.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51584-0EB1-4182-B2D3-2F1AEEF93B13}" type="slidenum">
              <a:rPr lang="sv-SE" smtClean="0"/>
              <a:pPr/>
              <a:t>57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869544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66075C-EE18-4DD4-A019-73FB3D193AC3}" type="slidenum">
              <a:rPr lang="sv-SE" smtClean="0"/>
              <a:pPr/>
              <a:t>58</a:t>
            </a:fld>
            <a:endParaRPr lang="sv-SE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sv-SE" dirty="0"/>
              <a:t>Inte alltid varit inskriven i TF, skedde 1978 som en följd av IB affären och dess rättsliga efterspel.</a:t>
            </a:r>
          </a:p>
        </p:txBody>
      </p:sp>
    </p:spTree>
    <p:extLst>
      <p:ext uri="{BB962C8B-B14F-4D97-AF65-F5344CB8AC3E}">
        <p14:creationId xmlns:p14="http://schemas.microsoft.com/office/powerpoint/2010/main" val="14595321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66075C-EE18-4DD4-A019-73FB3D193AC3}" type="slidenum">
              <a:rPr lang="sv-SE" smtClean="0"/>
              <a:pPr/>
              <a:t>59</a:t>
            </a:fld>
            <a:endParaRPr lang="sv-SE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8755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Samtliga redaktioner använder dagligen tjänster för att få fram telefonnummer och adresser. En återgång till Televerkets  ”telefonkatalogen” ej möjlig.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387409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60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6692450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Enskilda kvinnor träffar, säkerhetsbolag, försvarsindustrin, politiska partier kandidatkontroll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61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1656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3441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9196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A37EB8-938A-4FB0-9485-6A3E2D1CA66D}" type="slidenum">
              <a:rPr lang="sv-SE" smtClean="0"/>
              <a:pPr>
                <a:defRPr/>
              </a:pPr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3297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5FE68-DDA3-48EC-83BF-AE227FF58D9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61328-5FAF-4E1C-8678-73C848180724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4E6D3-6626-449F-BB0E-9E8CD4D6AA0C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CBAA8-43E9-4CC2-88E1-1F981949AE2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2CFCD-F5B1-4735-BCC1-4FD47ABADC5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11A0F-2456-40B1-A64F-EE434FDF4911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BB3FB-37F6-4885-A0BD-3E8B1E8E80BD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9F3DF-1CAC-4B15-8FDA-D65AAF323256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CDBD0-8185-46F0-B1AE-058658A2A0D5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73C05-A0FC-4193-8407-BC01FE85AF97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FFDEE-E245-4289-B15A-C5F6FB31E8AE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EE77C8B2-A19F-4E8B-994C-0AAD03B04FB3}" type="slidenum">
              <a:rPr lang="sv-SE"/>
              <a:pPr>
                <a:defRPr/>
              </a:pPr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Arial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31640" y="908721"/>
            <a:ext cx="7126560" cy="5040560"/>
          </a:xfrm>
        </p:spPr>
        <p:txBody>
          <a:bodyPr>
            <a:normAutofit/>
          </a:bodyPr>
          <a:lstStyle/>
          <a:p>
            <a:r>
              <a:rPr lang="sv-SE" sz="7300">
                <a:latin typeface="Gill Sans MT" panose="020B0502020104020203" pitchFamily="34" charset="77"/>
              </a:rPr>
              <a:t>Fri åsiktsbildning</a:t>
            </a:r>
            <a:br>
              <a:rPr lang="sv-SE" sz="8800" dirty="0">
                <a:latin typeface="Gill Sans MT" panose="020B0502020104020203" pitchFamily="34" charset="77"/>
              </a:rPr>
            </a:br>
            <a:r>
              <a:rPr lang="sv-SE" sz="88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&amp;</a:t>
            </a:r>
            <a:br>
              <a:rPr lang="sv-SE" sz="8800">
                <a:latin typeface="Gill Sans MT" panose="020B0502020104020203" pitchFamily="34" charset="77"/>
              </a:rPr>
            </a:br>
            <a:r>
              <a:rPr lang="sv-SE" sz="7300">
                <a:latin typeface="Gill Sans MT" panose="020B0502020104020203" pitchFamily="34" charset="77"/>
              </a:rPr>
              <a:t>integritet</a:t>
            </a:r>
            <a:br>
              <a:rPr lang="sv-SE" b="1" dirty="0"/>
            </a:br>
            <a:endParaRPr lang="sv-SE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E122047-0DB7-9AE7-97C7-0C76E6B2F9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84784"/>
            <a:ext cx="7772400" cy="469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316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7B543C3-FB93-A6DE-CC29-02F90AD779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13" y="0"/>
            <a:ext cx="7772400" cy="646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19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FD704E5-E512-5126-24D5-C1DD782F38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97347"/>
            <a:ext cx="7772400" cy="566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25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0A2EA276-5526-8F48-3121-2A4157B20C27}"/>
              </a:ext>
            </a:extLst>
          </p:cNvPr>
          <p:cNvSpPr txBox="1"/>
          <p:nvPr/>
        </p:nvSpPr>
        <p:spPr>
          <a:xfrm>
            <a:off x="1763688" y="2708920"/>
            <a:ext cx="59766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>
                <a:latin typeface="Gill Sans MT" panose="020B0502020104020203" pitchFamily="34" charset="77"/>
              </a:rPr>
              <a:t>Uppgifter om lagöverträdelser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58906846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B52D14F-562B-E3F4-B228-9BDBA35195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21" y="0"/>
            <a:ext cx="7772400" cy="601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879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5E7EA1F1-0B82-D37A-DEDC-DDB829EBA2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705" y="0"/>
            <a:ext cx="64305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623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F946794-B39E-D516-554D-458AAB813B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02768"/>
            <a:ext cx="7772400" cy="625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055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6E201646-0295-B642-CB46-B13A0783CB3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0" y="0"/>
            <a:ext cx="6446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29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F105DCD-DAFF-19C7-D019-3720470435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43" y="0"/>
            <a:ext cx="7772400" cy="638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53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0BB4645B-D76D-758A-9D48-77978B0EC0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425" y="0"/>
            <a:ext cx="5803631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647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3D194DBA-1A20-CA44-BF1F-4E5EC0B911A3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332656"/>
            <a:ext cx="8229600" cy="6524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v-SE" sz="4800" kern="0" dirty="0">
                <a:latin typeface="Gill Sans MT" panose="020B0502020104020203" pitchFamily="34" charset="77"/>
              </a:rPr>
              <a:t>Delegationsbestämmelse</a:t>
            </a:r>
          </a:p>
          <a:p>
            <a:pPr eaLnBrk="1" hangingPunct="1"/>
            <a:endParaRPr lang="sv-SE" sz="4800" kern="0" dirty="0">
              <a:latin typeface="Gill Sans MT" panose="020B0502020104020203" pitchFamily="34" charset="77"/>
            </a:endParaRP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ABD22ED7-9059-2548-ADBE-75E55C36CEAC}"/>
              </a:ext>
            </a:extLst>
          </p:cNvPr>
          <p:cNvSpPr txBox="1"/>
          <p:nvPr/>
        </p:nvSpPr>
        <p:spPr>
          <a:xfrm>
            <a:off x="611560" y="1484784"/>
            <a:ext cx="763284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sv-SE" altLang="sv-SE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Bestämmelserna i denna grundlag hindrar inte att det </a:t>
            </a:r>
            <a:r>
              <a:rPr kumimoji="0" lang="sv-SE" altLang="sv-SE" sz="2400" b="1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lag </a:t>
            </a:r>
            <a:r>
              <a:rPr kumimoji="0" lang="sv-SE" altLang="sv-SE" sz="24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meddelas föreskrifter om förbud mot offentliggörande av personuppgifter:</a:t>
            </a:r>
            <a:endParaRPr kumimoji="0" lang="sv-SE" altLang="sv-S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Etnisk ursprung, politiska åsikter, filosofisk övertygelse, medlemskap i fackförening (1 p.)</a:t>
            </a:r>
          </a:p>
          <a:p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hälsa, sexualliv eller sexuell läggning (2 p.)</a:t>
            </a:r>
          </a:p>
          <a:p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genetiska och biometriska uppgifter (3 p.)</a:t>
            </a:r>
          </a:p>
          <a:p>
            <a:endParaRPr lang="sv-S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 uppgifterna är sökbara och</a:t>
            </a:r>
          </a:p>
          <a:p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formerna för tillgängliggörandet innebär </a:t>
            </a:r>
          </a:p>
          <a:p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”särskilda risker för otillbörligt intrång i enskildas personliga integritet”</a:t>
            </a:r>
          </a:p>
          <a:p>
            <a:pPr algn="r"/>
            <a:r>
              <a:rPr lang="sv-SE" dirty="0"/>
              <a:t>TF 1:13, YGL 1:20, BrB 4:6 </a:t>
            </a:r>
          </a:p>
        </p:txBody>
      </p:sp>
    </p:spTree>
    <p:extLst>
      <p:ext uri="{BB962C8B-B14F-4D97-AF65-F5344CB8AC3E}">
        <p14:creationId xmlns:p14="http://schemas.microsoft.com/office/powerpoint/2010/main" val="2599405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2939D30-5E74-18AE-8ECA-5FBB1CEEDF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84784"/>
            <a:ext cx="7772400" cy="428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4396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76A2EA47-859E-2DFC-2283-B219ABF6E3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0"/>
            <a:ext cx="6350000" cy="6858000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C3D00ADD-6340-68D3-0B73-D947D1BDAC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542680"/>
            <a:ext cx="5404474" cy="354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69925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22045AC5-E8BC-7451-2A76-E0B41A8013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18" y="243910"/>
            <a:ext cx="7018163" cy="6370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401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8F1C3F9-D91A-00F6-15B1-DE35A9DB1C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16" y="0"/>
            <a:ext cx="68269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023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9495C7F-B5E3-81E2-9068-397A8821E1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42" y="332656"/>
            <a:ext cx="7772400" cy="1250870"/>
          </a:xfrm>
          <a:prstGeom prst="rect">
            <a:avLst/>
          </a:prstGeom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5BAEA4F6-AD45-B81D-18A9-4F901B6DFF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59" y="1583526"/>
            <a:ext cx="6816702" cy="501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09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432C4EAC-D5EC-EB66-0E0C-64ADC50C21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1" b="33362"/>
          <a:stretch/>
        </p:blipFill>
        <p:spPr>
          <a:xfrm>
            <a:off x="2267744" y="4725144"/>
            <a:ext cx="5760640" cy="2016224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7B67ACB1-C1B2-3AFD-5A6B-170E919D19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4" y="1"/>
            <a:ext cx="6266564" cy="458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797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AAE8858-5B52-500C-26DE-27FE4CEA70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76" y="0"/>
            <a:ext cx="7772400" cy="639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5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2F82F95-B51B-5477-787B-EF95684C52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819" y="0"/>
            <a:ext cx="6394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64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C0C2B25D-3E32-DD82-02BC-4B323151B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567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3CBCBAF5-1D4B-2DFD-01E8-C9D642470F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894" y="0"/>
            <a:ext cx="4846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220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9F536AA3-2ECD-6C4D-BC86-076E9A44BA0B}"/>
              </a:ext>
            </a:extLst>
          </p:cNvPr>
          <p:cNvSpPr txBox="1"/>
          <p:nvPr/>
        </p:nvSpPr>
        <p:spPr>
          <a:xfrm>
            <a:off x="899592" y="2276872"/>
            <a:ext cx="756084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>
                <a:latin typeface="Times" pitchFamily="2" charset="0"/>
              </a:rPr>
              <a:t>4. om att en enskild har begått lagöverträdelser genom brott, förekommer i fällande domar i brottmål eller har varit föremål för straffprocessuella tvångsmedel. </a:t>
            </a:r>
          </a:p>
          <a:p>
            <a:endParaRPr lang="sv-SE" sz="2400" dirty="0">
              <a:latin typeface="Times" pitchFamily="2" charset="0"/>
            </a:endParaRPr>
          </a:p>
          <a:p>
            <a:pPr algn="r"/>
            <a:r>
              <a:rPr lang="sv-SE" sz="2000" dirty="0">
                <a:latin typeface="Times" pitchFamily="2" charset="0"/>
              </a:rPr>
              <a:t>prop. 2017/18:49</a:t>
            </a:r>
          </a:p>
          <a:p>
            <a:pPr algn="r"/>
            <a:r>
              <a:rPr lang="sv-SE" sz="2000" dirty="0">
                <a:latin typeface="Times" pitchFamily="2" charset="0"/>
              </a:rPr>
              <a:t>avvisat 2018 och 2022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E50058E-6D5A-FD40-9C17-64AD526C40A2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764704"/>
            <a:ext cx="8229600" cy="6524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v-SE" sz="4800" kern="0" dirty="0">
                <a:latin typeface="Gill Sans MT" panose="020B0502020104020203" pitchFamily="34" charset="77"/>
              </a:rPr>
              <a:t>Avvisat förslag</a:t>
            </a:r>
          </a:p>
        </p:txBody>
      </p:sp>
    </p:spTree>
    <p:extLst>
      <p:ext uri="{BB962C8B-B14F-4D97-AF65-F5344CB8AC3E}">
        <p14:creationId xmlns:p14="http://schemas.microsoft.com/office/powerpoint/2010/main" val="13889076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F87DE1E8-B78B-B66B-8502-9A924FE183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412776"/>
            <a:ext cx="7772400" cy="453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82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6BFA0E6-3F3D-0C5D-012A-4DC0E4314A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97" y="188640"/>
            <a:ext cx="7772400" cy="6507804"/>
          </a:xfrm>
          <a:prstGeom prst="rect">
            <a:avLst/>
          </a:prstGeom>
        </p:spPr>
      </p:pic>
      <p:pic>
        <p:nvPicPr>
          <p:cNvPr id="3" name="Bildobjekt 2">
            <a:extLst>
              <a:ext uri="{FF2B5EF4-FFF2-40B4-BE49-F238E27FC236}">
                <a16:creationId xmlns:a16="http://schemas.microsoft.com/office/drawing/2014/main" id="{CC148414-C660-076F-8C45-4538597FA8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67" y="4509120"/>
            <a:ext cx="7772400" cy="195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52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83267949-17F1-C8D7-BC1D-ACC14748B3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15" y="0"/>
            <a:ext cx="76017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600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8A6A1E9-E18C-DA89-B9C1-0ACFD676DD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69" y="0"/>
            <a:ext cx="6568367" cy="635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14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9C2683C3-D727-53FC-698B-47AE89E62E1C}"/>
              </a:ext>
            </a:extLst>
          </p:cNvPr>
          <p:cNvSpPr txBox="1"/>
          <p:nvPr/>
        </p:nvSpPr>
        <p:spPr>
          <a:xfrm>
            <a:off x="971600" y="674400"/>
            <a:ext cx="6246440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Vi har granskat stödet för hedersutsatta ungdomar situation systematiskt, tvångsplacerade ungdomar och myndigheter som ska hjälpa dem.</a:t>
            </a:r>
          </a:p>
          <a:p>
            <a:endParaRPr lang="sv-SE" sz="1800" kern="100" dirty="0"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sv-SE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 hade inte hittat vare sig domarna eller de systematiska felen utan Acta P. </a:t>
            </a:r>
          </a:p>
          <a:p>
            <a:endParaRPr lang="sv-SE" kern="1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sv-SE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Vi </a:t>
            </a:r>
            <a:r>
              <a:rPr lang="sv-SE" sz="1800" kern="1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namnpublicerar</a:t>
            </a:r>
            <a:r>
              <a:rPr lang="sv-SE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aldrig utan använder dem anonymt om vi inte har personer som väljer att ställa upp öppet. </a:t>
            </a:r>
          </a:p>
          <a:p>
            <a:endParaRPr lang="sv-SE" kern="1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r>
              <a:rPr lang="sv-SE" sz="1800" kern="1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 utan namn och personnummer och domar som går att systematisera skulle dessa kartläggningar inte kunna göras. </a:t>
            </a:r>
            <a:endParaRPr lang="sv-SE" sz="18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sv-S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sv-S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Marja Grill, reporter SvT</a:t>
            </a:r>
          </a:p>
        </p:txBody>
      </p:sp>
    </p:spTree>
    <p:extLst>
      <p:ext uri="{BB962C8B-B14F-4D97-AF65-F5344CB8AC3E}">
        <p14:creationId xmlns:p14="http://schemas.microsoft.com/office/powerpoint/2010/main" val="507427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0A2EA276-5526-8F48-3121-2A4157B20C27}"/>
              </a:ext>
            </a:extLst>
          </p:cNvPr>
          <p:cNvSpPr txBox="1"/>
          <p:nvPr/>
        </p:nvSpPr>
        <p:spPr>
          <a:xfrm>
            <a:off x="1763688" y="2998113"/>
            <a:ext cx="59766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>
                <a:latin typeface="Gill Sans MT" panose="020B0502020104020203" pitchFamily="34" charset="77"/>
              </a:rPr>
              <a:t>Några kommentarer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13585482"/>
      </p:ext>
    </p:extLst>
  </p:cSld>
  <p:clrMapOvr>
    <a:masterClrMapping/>
  </p:clrMapOvr>
  <p:transition spd="slow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92997822-219C-B2FD-3CAA-306EACAB4777}"/>
              </a:ext>
            </a:extLst>
          </p:cNvPr>
          <p:cNvSpPr txBox="1"/>
          <p:nvPr/>
        </p:nvSpPr>
        <p:spPr>
          <a:xfrm>
            <a:off x="1115616" y="1412776"/>
            <a:ext cx="6552728" cy="295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400" kern="1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”Tjänsterna gör det möjligt även för små lokaltidningar att göra granskningar eller bara vara säker på att man gör korrekta publiceringar.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400" kern="1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”…</a:t>
            </a:r>
            <a:r>
              <a:rPr lang="sv-SE" sz="2400" kern="1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ett katastrofalt förslag som kommer att ta journalistiken tillbaka till där den var på 90-talet.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sv-SE" kern="100" dirty="0">
              <a:solidFill>
                <a:srgbClr val="222222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sv-SE" sz="1800" kern="1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Helena Bengtsson, Gota Media</a:t>
            </a:r>
            <a:endParaRPr lang="sv-SE" sz="1800" kern="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436965"/>
      </p:ext>
    </p:extLst>
  </p:cSld>
  <p:clrMapOvr>
    <a:masterClrMapping/>
  </p:clrMapOvr>
  <p:transition spd="slow">
    <p:wip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F859E2DF-8EFB-9B53-84FF-D3F92D6D8D88}"/>
              </a:ext>
            </a:extLst>
          </p:cNvPr>
          <p:cNvSpPr txBox="1"/>
          <p:nvPr/>
        </p:nvSpPr>
        <p:spPr>
          <a:xfrm>
            <a:off x="1187624" y="612844"/>
            <a:ext cx="756084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”Jag kan nästan inte föreställa mig något större avslöjande eller granskning som </a:t>
            </a:r>
            <a:r>
              <a:rPr lang="sv-SE" sz="2400" i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</a:t>
            </a:r>
            <a:r>
              <a:rPr lang="sv-SE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använder dessa databaser</a:t>
            </a:r>
          </a:p>
          <a:p>
            <a:endParaRPr lang="sv-SE" sz="2400" kern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hittar tvisterna som bolaget varit inblandat i, domen mot styrelseledamoten, vd:ns nolltaxerande, utredningen hos tillsynsmyndigheten, bilen som köpts in via en ökänd mellanhand från ett konkursat bedrägeribolag, konkursen i bedrägeribolaget...</a:t>
            </a:r>
            <a:endParaRPr lang="sv-SE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v-SE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v-SE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v-SE" sz="24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Databaserna är faktagivare och nyhetskällor – handlar ofta om att åka slalom mellan dessa och begäran om allmänna handlingar. </a:t>
            </a:r>
          </a:p>
          <a:p>
            <a:pPr algn="r"/>
            <a:r>
              <a:rPr lang="sv-SE" sz="2400" kern="0" dirty="0">
                <a:latin typeface="Gill Sans MT" panose="020B0502020104020203" pitchFamily="34" charset="77"/>
                <a:ea typeface="Calibri" panose="020F0502020204030204" pitchFamily="34" charset="0"/>
                <a:cs typeface="Times New Roman" panose="02020603050405020304" pitchFamily="18" charset="0"/>
              </a:rPr>
              <a:t>Mikael Grill, reporter SR, Ekot</a:t>
            </a:r>
            <a:endParaRPr lang="sv-SE" sz="2400" kern="100" dirty="0">
              <a:effectLst/>
              <a:latin typeface="Gill Sans MT" panose="020B0502020104020203" pitchFamily="34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9865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97B3CBB8-96D3-669B-DA31-C42F7938DA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5133144"/>
            <a:ext cx="5684788" cy="1488616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3BF1404F-3B88-B4CE-7499-C597D6150655}"/>
              </a:ext>
            </a:extLst>
          </p:cNvPr>
          <p:cNvSpPr txBox="1"/>
          <p:nvPr/>
        </p:nvSpPr>
        <p:spPr>
          <a:xfrm>
            <a:off x="828978" y="620688"/>
            <a:ext cx="81316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”Jag hoppas att lagstiftaren hittar en lösning som fångar in de problem som finns </a:t>
            </a:r>
            <a:r>
              <a:rPr lang="sv-SE" sz="2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med tjänster som Mr. Koll och </a:t>
            </a:r>
            <a:r>
              <a:rPr lang="sv-SE" sz="28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Merinfo.se</a:t>
            </a:r>
            <a:r>
              <a:rPr lang="sv-SE" sz="2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som publicerar integritetskänslig information utan filter. </a:t>
            </a:r>
          </a:p>
          <a:p>
            <a:pPr algn="l"/>
            <a:endParaRPr lang="sv-SE" sz="28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sv-SE" sz="2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Men utan att skada seriösa tjänster som exempelvis Infotorg och Acta </a:t>
            </a:r>
            <a:r>
              <a:rPr lang="sv-SE" sz="2800" b="0" i="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Publica</a:t>
            </a:r>
            <a:r>
              <a:rPr lang="sv-SE" sz="2800" b="0" i="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sv-S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6659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C2CD662-AB6C-F190-B1D9-57BB8FA4C4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8322"/>
            <a:ext cx="7772400" cy="594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56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3F7FA3C7-FD8F-14F6-085B-00EA39AD2E62}"/>
              </a:ext>
            </a:extLst>
          </p:cNvPr>
          <p:cNvSpPr txBox="1"/>
          <p:nvPr/>
        </p:nvSpPr>
        <p:spPr>
          <a:xfrm>
            <a:off x="773832" y="1844824"/>
            <a:ext cx="7596336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>
                <a:solidFill>
                  <a:srgbClr val="000000"/>
                </a:solidFill>
                <a:latin typeface="Garamond" panose="02020404030301010803" pitchFamily="18" charset="0"/>
              </a:rPr>
              <a:t>Utredaren ska ta ställning till om det finns behov av att inskränka grundlagsskyddet för söktjänster som offentliggör personuppgifter om </a:t>
            </a:r>
          </a:p>
          <a:p>
            <a:r>
              <a:rPr lang="sv-SE" sz="3200" dirty="0">
                <a:solidFill>
                  <a:srgbClr val="000000"/>
                </a:solidFill>
                <a:latin typeface="Garamond" panose="02020404030301010803" pitchFamily="18" charset="0"/>
              </a:rPr>
              <a:t>adress</a:t>
            </a:r>
            <a:r>
              <a:rPr lang="sv-SE" sz="2400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</a:p>
          <a:p>
            <a:r>
              <a:rPr lang="sv-SE" sz="3200" dirty="0">
                <a:solidFill>
                  <a:srgbClr val="000000"/>
                </a:solidFill>
                <a:latin typeface="Garamond" panose="02020404030301010803" pitchFamily="18" charset="0"/>
              </a:rPr>
              <a:t>telefonnummer</a:t>
            </a:r>
            <a:r>
              <a:rPr lang="sv-SE" sz="2400" dirty="0">
                <a:solidFill>
                  <a:srgbClr val="000000"/>
                </a:solidFill>
                <a:latin typeface="Garamond" panose="02020404030301010803" pitchFamily="18" charset="0"/>
              </a:rPr>
              <a:t>, </a:t>
            </a:r>
          </a:p>
          <a:p>
            <a:r>
              <a:rPr lang="sv-SE" sz="3200" dirty="0">
                <a:solidFill>
                  <a:srgbClr val="000000"/>
                </a:solidFill>
                <a:latin typeface="Garamond" panose="02020404030301010803" pitchFamily="18" charset="0"/>
              </a:rPr>
              <a:t>civilstånd, </a:t>
            </a:r>
            <a:r>
              <a:rPr lang="sv-SE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</a:p>
          <a:p>
            <a:r>
              <a:rPr lang="sv-SE" sz="3200" dirty="0">
                <a:solidFill>
                  <a:srgbClr val="000000"/>
                </a:solidFill>
                <a:latin typeface="Garamond" panose="02020404030301010803" pitchFamily="18" charset="0"/>
              </a:rPr>
              <a:t>uppgifter om enskildas personliga förhållanden</a:t>
            </a:r>
            <a:r>
              <a:rPr lang="sv-SE" sz="2400" dirty="0">
                <a:solidFill>
                  <a:srgbClr val="000000"/>
                </a:solidFill>
                <a:latin typeface="Garamond" panose="02020404030301010803" pitchFamily="18" charset="0"/>
              </a:rPr>
              <a:t> samt </a:t>
            </a:r>
          </a:p>
          <a:p>
            <a:r>
              <a:rPr lang="sv-SE" sz="3200" dirty="0">
                <a:solidFill>
                  <a:srgbClr val="000000"/>
                </a:solidFill>
                <a:latin typeface="Garamond" panose="02020404030301010803" pitchFamily="18" charset="0"/>
              </a:rPr>
              <a:t>personuppgifter om lagöverträdelser</a:t>
            </a:r>
            <a:endParaRPr lang="sv-SE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r"/>
            <a:r>
              <a:rPr lang="sv-SE" sz="2000" dirty="0">
                <a:solidFill>
                  <a:srgbClr val="000000"/>
                </a:solidFill>
                <a:effectLst/>
                <a:latin typeface="Garamond" panose="02020404030301010803" pitchFamily="18" charset="0"/>
              </a:rPr>
              <a:t>Dir. 2023:145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7DE365C-AE6F-E359-316C-37378AD2E1B4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764704"/>
            <a:ext cx="8229600" cy="6524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v-SE" sz="4800" dirty="0">
                <a:latin typeface="Gill Sans MT" panose="020B0502020104020203" pitchFamily="34" charset="77"/>
              </a:rPr>
              <a:t>Utredningsuppdrag</a:t>
            </a:r>
          </a:p>
        </p:txBody>
      </p:sp>
    </p:spTree>
    <p:extLst>
      <p:ext uri="{BB962C8B-B14F-4D97-AF65-F5344CB8AC3E}">
        <p14:creationId xmlns:p14="http://schemas.microsoft.com/office/powerpoint/2010/main" val="34639811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B62927EF-A3B2-9596-8A15-3003303765A3}"/>
              </a:ext>
            </a:extLst>
          </p:cNvPr>
          <p:cNvSpPr txBox="1"/>
          <p:nvPr/>
        </p:nvSpPr>
        <p:spPr>
          <a:xfrm>
            <a:off x="755576" y="576925"/>
            <a:ext cx="7488832" cy="4243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sv-SE" sz="2400" kern="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”I alla stora läckor som vi har jobbat med – nu senast Cypernläckan - har vi kartlagt personer och bolag genom att söka i Acta </a:t>
            </a:r>
            <a:r>
              <a:rPr lang="sv-SE" sz="24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Publica</a:t>
            </a:r>
            <a:r>
              <a:rPr lang="sv-SE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24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 det fallet ledde det till att konkursförvaltaren kunde frysa miljardtillgångar för statens räkning. Samhällsnyttan som dessa tjänster bidrar till, indirekt via oss journalister, är betydande.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sv-SE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sv-SE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Linda </a:t>
            </a:r>
            <a:r>
              <a:rPr lang="sv-SE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Kakuli</a:t>
            </a:r>
            <a:r>
              <a:rPr lang="sv-SE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researcher SvT</a:t>
            </a:r>
            <a:endParaRPr lang="sv-S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0329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9C2683C3-D727-53FC-698B-47AE89E62E1C}"/>
              </a:ext>
            </a:extLst>
          </p:cNvPr>
          <p:cNvSpPr txBox="1"/>
          <p:nvPr/>
        </p:nvSpPr>
        <p:spPr>
          <a:xfrm>
            <a:off x="1448780" y="1484784"/>
            <a:ext cx="624644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”Jag använder dessa tjänster i alla mina granskningar, antingen som ett steg i en djupare personresearch av den som blir granskad.</a:t>
            </a:r>
          </a:p>
          <a:p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Kriminella som vill ha tag i adressuppgifter kan enkelt ringa Skatteverket. Det är framför allt vi journalister som gör många sökningar, så frågan är vad man vill komma åt?</a:t>
            </a:r>
          </a:p>
          <a:p>
            <a:endParaRPr lang="sv-S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sv-SE" sz="2000" dirty="0">
                <a:latin typeface="Gill Sans MT" panose="020B0502020104020203" pitchFamily="34" charset="77"/>
                <a:cs typeface="Times New Roman" panose="02020603050405020304" pitchFamily="18" charset="0"/>
              </a:rPr>
              <a:t>Emil </a:t>
            </a:r>
            <a:r>
              <a:rPr lang="sv-SE" sz="2000" dirty="0" err="1">
                <a:latin typeface="Gill Sans MT" panose="020B0502020104020203" pitchFamily="34" charset="77"/>
                <a:cs typeface="Times New Roman" panose="02020603050405020304" pitchFamily="18" charset="0"/>
              </a:rPr>
              <a:t>Hellerud</a:t>
            </a:r>
            <a:r>
              <a:rPr lang="sv-SE" sz="2000" dirty="0">
                <a:latin typeface="Gill Sans MT" panose="020B0502020104020203" pitchFamily="34" charset="77"/>
                <a:cs typeface="Times New Roman" panose="02020603050405020304" pitchFamily="18" charset="0"/>
              </a:rPr>
              <a:t>, reporter TV4</a:t>
            </a:r>
          </a:p>
        </p:txBody>
      </p:sp>
    </p:spTree>
    <p:extLst>
      <p:ext uri="{BB962C8B-B14F-4D97-AF65-F5344CB8AC3E}">
        <p14:creationId xmlns:p14="http://schemas.microsoft.com/office/powerpoint/2010/main" val="1053266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0A2EA276-5526-8F48-3121-2A4157B20C27}"/>
              </a:ext>
            </a:extLst>
          </p:cNvPr>
          <p:cNvSpPr txBox="1"/>
          <p:nvPr/>
        </p:nvSpPr>
        <p:spPr>
          <a:xfrm>
            <a:off x="755576" y="620688"/>
            <a:ext cx="727280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>
                <a:latin typeface="Gill Sans MT" panose="020B0502020104020203" pitchFamily="34" charset="77"/>
              </a:rPr>
              <a:t>Kommentarer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Används dagligen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För grundresearch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det dagliga nyhetsarbetet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många fall enda sättet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Telefonköer till bl.a. Skatteverket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Allt segare få del av allmänna handlingar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Ett ställe, 48 tingsrätter och sex hovrätter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Förutsättning för mindre redaktioner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Namn och personnummer nödvändiga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Publicerar som regel ej namn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Förödande om förbjuds, åter till 1990-talet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sz="3200" dirty="0">
              <a:latin typeface="Gill Sans MT" panose="020B0502020104020203" pitchFamily="34" charset="77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41752429"/>
      </p:ext>
    </p:extLst>
  </p:cSld>
  <p:clrMapOvr>
    <a:masterClrMapping/>
  </p:clrMapOvr>
  <p:transition spd="slow">
    <p:wip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D291126E-3D1E-D0A7-653E-23793AE4A263}"/>
              </a:ext>
            </a:extLst>
          </p:cNvPr>
          <p:cNvSpPr txBox="1"/>
          <p:nvPr/>
        </p:nvSpPr>
        <p:spPr>
          <a:xfrm>
            <a:off x="719572" y="332656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800" dirty="0">
                <a:latin typeface="Gill Sans MT" panose="020B0502020104020203" pitchFamily="34" charset="77"/>
              </a:rPr>
              <a:t>Invändning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388A68A-D7ED-4DAD-1FDE-488405971872}"/>
              </a:ext>
            </a:extLst>
          </p:cNvPr>
          <p:cNvSpPr txBox="1"/>
          <p:nvPr/>
        </p:nvSpPr>
        <p:spPr>
          <a:xfrm>
            <a:off x="719572" y="1628800"/>
            <a:ext cx="81729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Databaserna missbrukas </a:t>
            </a:r>
          </a:p>
          <a:p>
            <a:pPr lvl="1"/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skvallerjournalistik</a:t>
            </a:r>
          </a:p>
        </p:txBody>
      </p:sp>
    </p:spTree>
    <p:extLst>
      <p:ext uri="{BB962C8B-B14F-4D97-AF65-F5344CB8AC3E}">
        <p14:creationId xmlns:p14="http://schemas.microsoft.com/office/powerpoint/2010/main" val="8441753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C273A833-A029-7AAE-BD21-699C089FA9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06" y="198120"/>
            <a:ext cx="6290387" cy="6461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696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D291126E-3D1E-D0A7-653E-23793AE4A263}"/>
              </a:ext>
            </a:extLst>
          </p:cNvPr>
          <p:cNvSpPr txBox="1"/>
          <p:nvPr/>
        </p:nvSpPr>
        <p:spPr>
          <a:xfrm>
            <a:off x="719572" y="332656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800" dirty="0">
                <a:latin typeface="Gill Sans MT" panose="020B0502020104020203" pitchFamily="34" charset="77"/>
              </a:rPr>
              <a:t>Motargument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388A68A-D7ED-4DAD-1FDE-488405971872}"/>
              </a:ext>
            </a:extLst>
          </p:cNvPr>
          <p:cNvSpPr txBox="1"/>
          <p:nvPr/>
        </p:nvSpPr>
        <p:spPr>
          <a:xfrm>
            <a:off x="719572" y="1628800"/>
            <a:ext cx="7848872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Databaserna missbrukas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Så är det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Nyttan kan diskuteras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Skadan kan diskuteras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Vägas mot nyttan</a:t>
            </a:r>
          </a:p>
        </p:txBody>
      </p:sp>
    </p:spTree>
    <p:extLst>
      <p:ext uri="{BB962C8B-B14F-4D97-AF65-F5344CB8AC3E}">
        <p14:creationId xmlns:p14="http://schemas.microsoft.com/office/powerpoint/2010/main" val="31744328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D291126E-3D1E-D0A7-653E-23793AE4A263}"/>
              </a:ext>
            </a:extLst>
          </p:cNvPr>
          <p:cNvSpPr txBox="1"/>
          <p:nvPr/>
        </p:nvSpPr>
        <p:spPr>
          <a:xfrm>
            <a:off x="719572" y="332656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800" dirty="0">
                <a:latin typeface="Gill Sans MT" panose="020B0502020104020203" pitchFamily="34" charset="77"/>
              </a:rPr>
              <a:t>Invändning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388A68A-D7ED-4DAD-1FDE-488405971872}"/>
              </a:ext>
            </a:extLst>
          </p:cNvPr>
          <p:cNvSpPr txBox="1"/>
          <p:nvPr/>
        </p:nvSpPr>
        <p:spPr>
          <a:xfrm>
            <a:off x="827584" y="1163653"/>
            <a:ext cx="7848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Databaserna används för skvallerjournalistik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Publiceringarna saknar samhällsnytta</a:t>
            </a:r>
          </a:p>
        </p:txBody>
      </p:sp>
    </p:spTree>
    <p:extLst>
      <p:ext uri="{BB962C8B-B14F-4D97-AF65-F5344CB8AC3E}">
        <p14:creationId xmlns:p14="http://schemas.microsoft.com/office/powerpoint/2010/main" val="40377579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D291126E-3D1E-D0A7-653E-23793AE4A263}"/>
              </a:ext>
            </a:extLst>
          </p:cNvPr>
          <p:cNvSpPr txBox="1"/>
          <p:nvPr/>
        </p:nvSpPr>
        <p:spPr>
          <a:xfrm>
            <a:off x="719572" y="332656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800" dirty="0">
                <a:latin typeface="Gill Sans MT" panose="020B0502020104020203" pitchFamily="34" charset="77"/>
              </a:rPr>
              <a:t>Motargument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388A68A-D7ED-4DAD-1FDE-488405971872}"/>
              </a:ext>
            </a:extLst>
          </p:cNvPr>
          <p:cNvSpPr txBox="1"/>
          <p:nvPr/>
        </p:nvSpPr>
        <p:spPr>
          <a:xfrm>
            <a:off x="827584" y="1163653"/>
            <a:ext cx="784887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Databaserna används för skvallerjournalistik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Journalistiken gör samhällsnytta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Blottlägger nya uppgifter</a:t>
            </a:r>
          </a:p>
        </p:txBody>
      </p:sp>
    </p:spTree>
    <p:extLst>
      <p:ext uri="{BB962C8B-B14F-4D97-AF65-F5344CB8AC3E}">
        <p14:creationId xmlns:p14="http://schemas.microsoft.com/office/powerpoint/2010/main" val="25807492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BB42C747-CF90-1C2C-0260-E9997B23A1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9" r="3189" b="5912"/>
          <a:stretch/>
        </p:blipFill>
        <p:spPr>
          <a:xfrm>
            <a:off x="539552" y="1844824"/>
            <a:ext cx="8278520" cy="3744416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252BAF32-5F2E-165A-AC96-F637F11BC7DC}"/>
              </a:ext>
            </a:extLst>
          </p:cNvPr>
          <p:cNvSpPr txBox="1"/>
          <p:nvPr/>
        </p:nvSpPr>
        <p:spPr>
          <a:xfrm>
            <a:off x="753176" y="6093296"/>
            <a:ext cx="8064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600" dirty="0"/>
              <a:t>Statskontoret 2015:23, Myndigheternas arbete att förebygga och upptäcka korruption</a:t>
            </a:r>
          </a:p>
        </p:txBody>
      </p:sp>
    </p:spTree>
    <p:extLst>
      <p:ext uri="{BB962C8B-B14F-4D97-AF65-F5344CB8AC3E}">
        <p14:creationId xmlns:p14="http://schemas.microsoft.com/office/powerpoint/2010/main" val="40111660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D291126E-3D1E-D0A7-653E-23793AE4A263}"/>
              </a:ext>
            </a:extLst>
          </p:cNvPr>
          <p:cNvSpPr txBox="1"/>
          <p:nvPr/>
        </p:nvSpPr>
        <p:spPr>
          <a:xfrm>
            <a:off x="719572" y="332656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800" dirty="0">
                <a:latin typeface="Gill Sans MT" panose="020B0502020104020203" pitchFamily="34" charset="77"/>
              </a:rPr>
              <a:t>Motargument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388A68A-D7ED-4DAD-1FDE-488405971872}"/>
              </a:ext>
            </a:extLst>
          </p:cNvPr>
          <p:cNvSpPr txBox="1"/>
          <p:nvPr/>
        </p:nvSpPr>
        <p:spPr>
          <a:xfrm>
            <a:off x="827584" y="1163653"/>
            <a:ext cx="784887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Databaserna används för skvallerjournalistik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Journalistiken gör samhällsnytta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Blottlägger nya uppgifter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Kontrollerar myndigheternas beslut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Informerar allmänheten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Motverkar desinformation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Avslöjar olämpliga förtroendevalda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Påvisar systemfel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Blottlägger misshushållning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Avlastar myndigheterna</a:t>
            </a:r>
          </a:p>
        </p:txBody>
      </p:sp>
    </p:spTree>
    <p:extLst>
      <p:ext uri="{BB962C8B-B14F-4D97-AF65-F5344CB8AC3E}">
        <p14:creationId xmlns:p14="http://schemas.microsoft.com/office/powerpoint/2010/main" val="2510217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0A2EA276-5526-8F48-3121-2A4157B20C27}"/>
              </a:ext>
            </a:extLst>
          </p:cNvPr>
          <p:cNvSpPr txBox="1"/>
          <p:nvPr/>
        </p:nvSpPr>
        <p:spPr>
          <a:xfrm>
            <a:off x="1475656" y="1124744"/>
            <a:ext cx="5976664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>
                <a:latin typeface="Gill Sans MT" panose="020B0502020104020203" pitchFamily="34" charset="77"/>
              </a:rPr>
              <a:t>Redaktioner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Uppdrag Granskning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Ekot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Aftonbladet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Expressen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Gotha</a:t>
            </a: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SvD</a:t>
            </a:r>
          </a:p>
          <a:p>
            <a:r>
              <a:rPr lang="sv-SE" sz="3600" dirty="0">
                <a:latin typeface="Gill Sans MT" panose="020B0502020104020203" pitchFamily="34" charset="77"/>
              </a:rPr>
              <a:t>Antal exempel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Cirka</a:t>
            </a:r>
            <a:r>
              <a:rPr lang="sv-SE" sz="3200">
                <a:latin typeface="Times New Roman" panose="02020603050405020304" pitchFamily="18" charset="0"/>
                <a:cs typeface="Times New Roman" panose="02020603050405020304" pitchFamily="18" charset="0"/>
              </a:rPr>
              <a:t>: 90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67839650"/>
      </p:ext>
    </p:extLst>
  </p:cSld>
  <p:clrMapOvr>
    <a:masterClrMapping/>
  </p:clrMapOvr>
  <p:transition spd="slow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D291126E-3D1E-D0A7-653E-23793AE4A263}"/>
              </a:ext>
            </a:extLst>
          </p:cNvPr>
          <p:cNvSpPr txBox="1"/>
          <p:nvPr/>
        </p:nvSpPr>
        <p:spPr>
          <a:xfrm>
            <a:off x="719572" y="332656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800" dirty="0">
                <a:latin typeface="Gill Sans MT" panose="020B0502020104020203" pitchFamily="34" charset="77"/>
              </a:rPr>
              <a:t>Invändning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388A68A-D7ED-4DAD-1FDE-488405971872}"/>
              </a:ext>
            </a:extLst>
          </p:cNvPr>
          <p:cNvSpPr txBox="1"/>
          <p:nvPr/>
        </p:nvSpPr>
        <p:spPr>
          <a:xfrm>
            <a:off x="1115616" y="1163653"/>
            <a:ext cx="720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Databaserna används för skvallerjournalistik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Journalistiken saknar samhällsnytta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Journalistiken kan bedrivas utan tillgång till databaserna</a:t>
            </a:r>
          </a:p>
          <a:p>
            <a:endParaRPr lang="sv-SE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4813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D291126E-3D1E-D0A7-653E-23793AE4A263}"/>
              </a:ext>
            </a:extLst>
          </p:cNvPr>
          <p:cNvSpPr txBox="1"/>
          <p:nvPr/>
        </p:nvSpPr>
        <p:spPr>
          <a:xfrm>
            <a:off x="719572" y="332656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800" dirty="0">
                <a:latin typeface="Gill Sans MT" panose="020B0502020104020203" pitchFamily="34" charset="77"/>
              </a:rPr>
              <a:t>Motargument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388A68A-D7ED-4DAD-1FDE-488405971872}"/>
              </a:ext>
            </a:extLst>
          </p:cNvPr>
          <p:cNvSpPr txBox="1"/>
          <p:nvPr/>
        </p:nvSpPr>
        <p:spPr>
          <a:xfrm>
            <a:off x="1115616" y="1163653"/>
            <a:ext cx="7200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2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Databaserna används för skvallerjournalistik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Journalistiken saknar samhällsnytta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Journalistiken kräver databaserna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Vissa fall möjligt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Omöjligt kartlägga nätverk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Omöjligt blottlägga systemfel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Omöjligt koppla personer till bolag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Lokala medier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Pressad ekonomi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800">
                <a:latin typeface="Times New Roman" panose="02020603050405020304" pitchFamily="18" charset="0"/>
                <a:cs typeface="Times New Roman" panose="02020603050405020304" pitchFamily="18" charset="0"/>
              </a:rPr>
              <a:t>Faktagranskning</a:t>
            </a:r>
            <a:endParaRPr lang="sv-S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v-SE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1893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D291126E-3D1E-D0A7-653E-23793AE4A263}"/>
              </a:ext>
            </a:extLst>
          </p:cNvPr>
          <p:cNvSpPr txBox="1"/>
          <p:nvPr/>
        </p:nvSpPr>
        <p:spPr>
          <a:xfrm>
            <a:off x="719572" y="332656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800" dirty="0">
                <a:latin typeface="Gill Sans MT" panose="020B0502020104020203" pitchFamily="34" charset="77"/>
              </a:rPr>
              <a:t>Invändning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388A68A-D7ED-4DAD-1FDE-488405971872}"/>
              </a:ext>
            </a:extLst>
          </p:cNvPr>
          <p:cNvSpPr txBox="1"/>
          <p:nvPr/>
        </p:nvSpPr>
        <p:spPr>
          <a:xfrm>
            <a:off x="1115616" y="1163653"/>
            <a:ext cx="72008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SE" sz="24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Databaserna används för skvallerjournalistik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Journalistiken saknar samhällsnytta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8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Journalistiken kan bedrivas utan tillgång till databaserna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Grundlagsskydd inte nödvändigt</a:t>
            </a:r>
          </a:p>
          <a:p>
            <a:endParaRPr lang="sv-SE" sz="28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206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404664"/>
            <a:ext cx="8229600" cy="652463"/>
          </a:xfrm>
        </p:spPr>
        <p:txBody>
          <a:bodyPr/>
          <a:lstStyle/>
          <a:p>
            <a:pPr eaLnBrk="1" hangingPunct="1"/>
            <a:r>
              <a:rPr lang="sv-SE" sz="4800" dirty="0">
                <a:latin typeface="Gill Sans MT" panose="020B0502020104020203" pitchFamily="34" charset="77"/>
              </a:rPr>
              <a:t>GDPR-dataskyddslag</a:t>
            </a:r>
          </a:p>
        </p:txBody>
      </p:sp>
      <p:sp>
        <p:nvSpPr>
          <p:cNvPr id="26630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187624" y="1268760"/>
            <a:ext cx="7344816" cy="5184576"/>
          </a:xfrm>
        </p:spPr>
        <p:txBody>
          <a:bodyPr/>
          <a:lstStyle/>
          <a:p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GDPR, EU-förordning</a:t>
            </a:r>
          </a:p>
          <a:p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Undantag</a:t>
            </a:r>
          </a:p>
          <a:p>
            <a:pPr lvl="1"/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Behandling av personuppgifter </a:t>
            </a: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enbart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för </a:t>
            </a: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journalistiska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akademiska, konstnärliga eller litterära ändamål </a:t>
            </a:r>
            <a:r>
              <a:rPr lang="sv-SE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bör undantas </a:t>
            </a:r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sv-S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(153)</a:t>
            </a:r>
          </a:p>
          <a:p>
            <a:pPr lvl="1"/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Journalistisk verksamhet ska tolkas brett</a:t>
            </a:r>
          </a:p>
          <a:p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Dataskyddslag, (2018:128)</a:t>
            </a:r>
          </a:p>
          <a:p>
            <a:pPr lvl="1"/>
            <a:r>
              <a:rPr lang="sv-SE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§   EU:s dataskyddsförordning och denna lag ska inte tillämpas i den utsträckning det skulle strida mot tryckfrihetsförordningen eller yttrandefrihetsgrundlagen.</a:t>
            </a:r>
          </a:p>
          <a:p>
            <a:pPr lvl="1"/>
            <a:endParaRPr lang="sv-S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sv-S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sv-S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7725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3D194DBA-1A20-CA44-BF1F-4E5EC0B911A3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692696"/>
            <a:ext cx="8229600" cy="6524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v-SE" sz="4800" kern="0" dirty="0">
                <a:latin typeface="Gill Sans MT" panose="020B0502020104020203" pitchFamily="34" charset="77"/>
              </a:rPr>
              <a:t>Ur askan i elden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3BB63DE9-48F0-8137-B865-0820E78A7A33}"/>
              </a:ext>
            </a:extLst>
          </p:cNvPr>
          <p:cNvSpPr txBox="1"/>
          <p:nvPr/>
        </p:nvSpPr>
        <p:spPr>
          <a:xfrm>
            <a:off x="683568" y="1772816"/>
            <a:ext cx="8460432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Personuppgiftslagen, PUL, 1998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Offentlighetsprincipen KTH-fallet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Konfirmandlärarmålet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Stukad fot, vrickad myndighet och bruten rättvisa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Ramsbrofallet</a:t>
            </a:r>
            <a:endParaRPr lang="sv-S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Datainspektionen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Förläggande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Domstolsprövning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 domstolen</a:t>
            </a:r>
          </a:p>
        </p:txBody>
      </p:sp>
    </p:spTree>
    <p:extLst>
      <p:ext uri="{BB962C8B-B14F-4D97-AF65-F5344CB8AC3E}">
        <p14:creationId xmlns:p14="http://schemas.microsoft.com/office/powerpoint/2010/main" val="33862994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3D194DBA-1A20-CA44-BF1F-4E5EC0B911A3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332656"/>
            <a:ext cx="8229600" cy="6524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v-SE" sz="4800" kern="0" dirty="0">
                <a:latin typeface="Gill Sans MT" panose="020B0502020104020203" pitchFamily="34" charset="77"/>
              </a:rPr>
              <a:t>Fallet Verifiera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3BB63DE9-48F0-8137-B865-0820E78A7A33}"/>
              </a:ext>
            </a:extLst>
          </p:cNvPr>
          <p:cNvSpPr txBox="1"/>
          <p:nvPr/>
        </p:nvSpPr>
        <p:spPr>
          <a:xfrm>
            <a:off x="1043608" y="1124744"/>
            <a:ext cx="799288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IMY, integritetsskyddsmyndigheten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Förläggande vite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Känsliga uppgifter om tvångsvård</a:t>
            </a:r>
            <a:endParaRPr lang="sv-S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Förvaltningsdomstolen, februari 2023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Bakgrundskontroller syftar inte till att sprida information, </a:t>
            </a:r>
            <a:r>
              <a:rPr lang="sv-S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åsikter</a:t>
            </a: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eller </a:t>
            </a:r>
            <a:r>
              <a:rPr lang="sv-S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idéer</a:t>
            </a: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till </a:t>
            </a:r>
            <a:r>
              <a:rPr lang="sv-S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allmänheten</a:t>
            </a: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Tillhandahållandet av tjänsten sker inte </a:t>
            </a:r>
            <a:r>
              <a:rPr lang="sv-S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för</a:t>
            </a: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ett journalistiska </a:t>
            </a:r>
            <a:r>
              <a:rPr lang="sv-S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ändamål</a:t>
            </a: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Kammarrätten, juni 2023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Fastställer förvaltningsdomstolens beslut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HFD, februari 2024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Beviljar prövningstillstånd</a:t>
            </a:r>
            <a:endParaRPr lang="sv-S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91299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3D194DBA-1A20-CA44-BF1F-4E5EC0B911A3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692696"/>
            <a:ext cx="8229600" cy="6524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v-SE" sz="4800" kern="0" dirty="0">
                <a:latin typeface="Gill Sans MT" panose="020B0502020104020203" pitchFamily="34" charset="77"/>
              </a:rPr>
              <a:t>Siren 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3BB63DE9-48F0-8137-B865-0820E78A7A33}"/>
              </a:ext>
            </a:extLst>
          </p:cNvPr>
          <p:cNvSpPr txBox="1"/>
          <p:nvPr/>
        </p:nvSpPr>
        <p:spPr>
          <a:xfrm>
            <a:off x="575556" y="1916832"/>
            <a:ext cx="799288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”Även om Siren bedriver journalistisk verksamhet är behandlingen av personuppgifter såvitt avser bakgrundskontroller på </a:t>
            </a:r>
            <a:r>
              <a:rPr lang="sv-S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actapublica.se</a:t>
            </a: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och </a:t>
            </a:r>
            <a:r>
              <a:rPr lang="sv-SE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beinformed.se</a:t>
            </a: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 journalistik”</a:t>
            </a:r>
          </a:p>
          <a:p>
            <a:pPr algn="r"/>
            <a:r>
              <a:rPr lang="sv-S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Malmö tingsrätt 2024-01-23</a:t>
            </a:r>
          </a:p>
        </p:txBody>
      </p:sp>
    </p:spTree>
    <p:extLst>
      <p:ext uri="{BB962C8B-B14F-4D97-AF65-F5344CB8AC3E}">
        <p14:creationId xmlns:p14="http://schemas.microsoft.com/office/powerpoint/2010/main" val="13869114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>
            <a:extLst>
              <a:ext uri="{FF2B5EF4-FFF2-40B4-BE49-F238E27FC236}">
                <a16:creationId xmlns:a16="http://schemas.microsoft.com/office/drawing/2014/main" id="{0C4FA621-8E8A-0D1C-735F-18D149C86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4928" y="332656"/>
            <a:ext cx="8229600" cy="652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Arial" charset="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sv-SE" sz="4800" kern="0" dirty="0">
                <a:latin typeface="Gill Sans MT" panose="020B0502020104020203" pitchFamily="34" charset="77"/>
              </a:rPr>
              <a:t>Publicistiska processen</a:t>
            </a: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4A7D00D7-EB87-3EF0-A967-302EEBF78B5E}"/>
              </a:ext>
            </a:extLst>
          </p:cNvPr>
          <p:cNvSpPr txBox="1"/>
          <p:nvPr/>
        </p:nvSpPr>
        <p:spPr>
          <a:xfrm>
            <a:off x="2123728" y="1119358"/>
            <a:ext cx="457200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sv-S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hypotes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sv-S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ambitionsnivå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Anskaffa</a:t>
            </a:r>
          </a:p>
          <a:p>
            <a:pPr lvl="1"/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sv-S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intervju</a:t>
            </a:r>
          </a:p>
          <a:p>
            <a:pPr lvl="1"/>
            <a:r>
              <a:rPr lang="sv-S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databaser</a:t>
            </a:r>
          </a:p>
          <a:p>
            <a:pPr lvl="1"/>
            <a:r>
              <a:rPr lang="sv-S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allmänna handlingar</a:t>
            </a:r>
          </a:p>
          <a:p>
            <a:pPr lvl="1"/>
            <a:r>
              <a:rPr lang="sv-S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uppgiftslämnare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Granska – analysera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sv-S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bakgrundskontroller	</a:t>
            </a:r>
          </a:p>
          <a:p>
            <a:pPr marR="0" lvl="1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sv-S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yrkesetik</a:t>
            </a:r>
            <a:r>
              <a:rPr kumimoji="0" lang="sv-SE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sv-S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Publicera</a:t>
            </a:r>
          </a:p>
          <a:p>
            <a:r>
              <a:rPr lang="sv-SE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sv-S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publicitetsreglerna</a:t>
            </a:r>
            <a:endParaRPr lang="sv-S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sv-SE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sv-SE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TF brottskatalog</a:t>
            </a:r>
          </a:p>
        </p:txBody>
      </p:sp>
    </p:spTree>
    <p:extLst>
      <p:ext uri="{BB962C8B-B14F-4D97-AF65-F5344CB8AC3E}">
        <p14:creationId xmlns:p14="http://schemas.microsoft.com/office/powerpoint/2010/main" val="122126785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93658" y="1376362"/>
            <a:ext cx="6210690" cy="918512"/>
          </a:xfrm>
        </p:spPr>
        <p:txBody>
          <a:bodyPr>
            <a:noAutofit/>
          </a:bodyPr>
          <a:lstStyle/>
          <a:p>
            <a:pPr eaLnBrk="1" hangingPunct="1"/>
            <a:r>
              <a:rPr lang="sv-SE" sz="4800" dirty="0">
                <a:latin typeface="Gill Sans MT" panose="020B0502020104020203" pitchFamily="34" charset="77"/>
              </a:rPr>
              <a:t>Anskaffarfrihet</a:t>
            </a:r>
            <a:br>
              <a:rPr lang="sv-SE" sz="4800" dirty="0">
                <a:latin typeface="Gill Sans MT" panose="020B0502020104020203" pitchFamily="34" charset="77"/>
              </a:rPr>
            </a:br>
            <a:r>
              <a:rPr lang="sv-SE" sz="3200" dirty="0">
                <a:latin typeface="Gill Sans MT" panose="020B0502020104020203" pitchFamily="34" charset="77"/>
              </a:rPr>
              <a:t>och meddelarfrihet</a:t>
            </a:r>
            <a:endParaRPr lang="sv-SE" sz="4800" dirty="0">
              <a:latin typeface="Gill Sans MT" panose="020B0502020104020203" pitchFamily="34" charset="77"/>
            </a:endParaRP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95736" y="2456892"/>
            <a:ext cx="4800600" cy="3240006"/>
          </a:xfrm>
        </p:spPr>
        <p:txBody>
          <a:bodyPr>
            <a:normAutofit fontScale="92500" lnSpcReduction="10000"/>
          </a:bodyPr>
          <a:lstStyle/>
          <a:p>
            <a:pPr algn="l" eaLnBrk="1" hangingPunct="1"/>
            <a:r>
              <a:rPr lang="sv-SE" sz="2850" dirty="0">
                <a:solidFill>
                  <a:schemeClr val="bg1">
                    <a:lumMod val="85000"/>
                  </a:schemeClr>
                </a:solidFill>
                <a:latin typeface="Times New Roman" charset="0"/>
              </a:rPr>
              <a:t>TF 1 kap. 7 §</a:t>
            </a:r>
          </a:p>
          <a:p>
            <a:pPr algn="l" eaLnBrk="1" hangingPunct="1"/>
            <a:r>
              <a:rPr lang="sv-SE" sz="2850" dirty="0">
                <a:solidFill>
                  <a:schemeClr val="bg1">
                    <a:lumMod val="85000"/>
                  </a:schemeClr>
                </a:solidFill>
                <a:latin typeface="Times New Roman" charset="0"/>
              </a:rPr>
              <a:t>Det står också var och en fritt att anskaffa uppgifter och underrättelse i vilket ämne som helst i syfte att göra dem offentliga i en tryck skrift eller att meddela som avses i första stycket.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1385889" y="5588795"/>
            <a:ext cx="12418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v-SE"/>
          </a:p>
        </p:txBody>
      </p:sp>
      <p:sp>
        <p:nvSpPr>
          <p:cNvPr id="2" name="textruta 1"/>
          <p:cNvSpPr txBox="1"/>
          <p:nvPr/>
        </p:nvSpPr>
        <p:spPr>
          <a:xfrm>
            <a:off x="1493658" y="2924944"/>
            <a:ext cx="59406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100" dirty="0">
                <a:latin typeface="Times New Roman" charset="0"/>
              </a:rPr>
              <a:t>…var och en …</a:t>
            </a:r>
          </a:p>
          <a:p>
            <a:r>
              <a:rPr lang="sv-SE" sz="3100" dirty="0">
                <a:latin typeface="Times New Roman" charset="0"/>
              </a:rPr>
              <a:t>… anskaffa uppgifter och underrättelser… </a:t>
            </a:r>
          </a:p>
          <a:p>
            <a:r>
              <a:rPr lang="sv-SE" sz="3100" dirty="0">
                <a:latin typeface="Times New Roman" charset="0"/>
              </a:rPr>
              <a:t>… i vad ämne som helst …</a:t>
            </a:r>
          </a:p>
          <a:p>
            <a:r>
              <a:rPr lang="sv-SE" sz="3100" dirty="0">
                <a:latin typeface="Times New Roman" charset="0"/>
              </a:rPr>
              <a:t>… för offentliggörande …</a:t>
            </a:r>
          </a:p>
        </p:txBody>
      </p:sp>
    </p:spTree>
    <p:extLst>
      <p:ext uri="{BB962C8B-B14F-4D97-AF65-F5344CB8AC3E}">
        <p14:creationId xmlns:p14="http://schemas.microsoft.com/office/powerpoint/2010/main" val="22502234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93658" y="1376362"/>
            <a:ext cx="6210690" cy="918512"/>
          </a:xfrm>
        </p:spPr>
        <p:txBody>
          <a:bodyPr>
            <a:noAutofit/>
          </a:bodyPr>
          <a:lstStyle/>
          <a:p>
            <a:pPr eaLnBrk="1" hangingPunct="1"/>
            <a:r>
              <a:rPr lang="sv-SE" sz="4800" dirty="0">
                <a:latin typeface="Gill Sans MT" panose="020B0502020104020203" pitchFamily="34" charset="77"/>
              </a:rPr>
              <a:t>Anskaffarfrihet</a:t>
            </a:r>
            <a:br>
              <a:rPr lang="sv-SE" sz="2800" dirty="0">
                <a:latin typeface="Gill Sans MT" panose="020B0502020104020203" pitchFamily="34" charset="77"/>
              </a:rPr>
            </a:br>
            <a:r>
              <a:rPr lang="sv-SE" sz="2800" dirty="0">
                <a:latin typeface="Gill Sans MT" panose="020B0502020104020203" pitchFamily="34" charset="77"/>
              </a:rPr>
              <a:t>och meddelarfrihet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47421" y="3068960"/>
            <a:ext cx="6210690" cy="3240006"/>
          </a:xfrm>
        </p:spPr>
        <p:txBody>
          <a:bodyPr>
            <a:normAutofit/>
          </a:bodyPr>
          <a:lstStyle/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sv-SE" sz="2850" dirty="0">
                <a:latin typeface="Times New Roman" charset="0"/>
              </a:rPr>
              <a:t>IB-affären, 1973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sv-SE" sz="2850" dirty="0">
                <a:latin typeface="Times New Roman" charset="0"/>
              </a:rPr>
              <a:t>Brottmål, ej TF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sv-SE" sz="2850" dirty="0">
                <a:latin typeface="Times New Roman" charset="0"/>
              </a:rPr>
              <a:t>Anskaffarfrihet, 1978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r>
              <a:rPr lang="sv-SE" sz="2850" dirty="0">
                <a:latin typeface="Times New Roman" charset="0"/>
              </a:rPr>
              <a:t>Publicistiska processen en helhet </a:t>
            </a: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endParaRPr lang="sv-SE" sz="2850" dirty="0">
              <a:latin typeface="Times New Roman" charset="0"/>
            </a:endParaRPr>
          </a:p>
          <a:p>
            <a:pPr marL="457200" indent="-457200" algn="l" eaLnBrk="1" hangingPunct="1">
              <a:buFont typeface="Arial" panose="020B0604020202020204" pitchFamily="34" charset="0"/>
              <a:buChar char="•"/>
            </a:pPr>
            <a:endParaRPr lang="sv-SE" sz="2850" dirty="0">
              <a:latin typeface="Times New Roman" charset="0"/>
            </a:endParaRPr>
          </a:p>
          <a:p>
            <a:pPr algn="l" eaLnBrk="1" hangingPunct="1"/>
            <a:endParaRPr lang="sv-SE" sz="2850" dirty="0">
              <a:latin typeface="Times New Roman" charset="0"/>
            </a:endParaRPr>
          </a:p>
          <a:p>
            <a:pPr algn="l" eaLnBrk="1" hangingPunct="1"/>
            <a:endParaRPr lang="sv-SE" sz="2850" dirty="0">
              <a:latin typeface="Times New Roman" charset="0"/>
            </a:endParaRP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1385889" y="5588795"/>
            <a:ext cx="12418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43351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0A2EA276-5526-8F48-3121-2A4157B20C27}"/>
              </a:ext>
            </a:extLst>
          </p:cNvPr>
          <p:cNvSpPr txBox="1"/>
          <p:nvPr/>
        </p:nvSpPr>
        <p:spPr>
          <a:xfrm>
            <a:off x="1763688" y="2998113"/>
            <a:ext cx="59766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>
                <a:latin typeface="Gill Sans MT" panose="020B0502020104020203" pitchFamily="34" charset="77"/>
              </a:rPr>
              <a:t>Telefonnummer – adresser 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63586311"/>
      </p:ext>
    </p:extLst>
  </p:cSld>
  <p:clrMapOvr>
    <a:masterClrMapping/>
  </p:clrMapOvr>
  <p:transition spd="slow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D291126E-3D1E-D0A7-653E-23793AE4A263}"/>
              </a:ext>
            </a:extLst>
          </p:cNvPr>
          <p:cNvSpPr txBox="1"/>
          <p:nvPr/>
        </p:nvSpPr>
        <p:spPr>
          <a:xfrm>
            <a:off x="719572" y="332656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800" dirty="0">
                <a:latin typeface="Gill Sans MT" panose="020B0502020104020203" pitchFamily="34" charset="77"/>
              </a:rPr>
              <a:t>Motargument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388A68A-D7ED-4DAD-1FDE-488405971872}"/>
              </a:ext>
            </a:extLst>
          </p:cNvPr>
          <p:cNvSpPr txBox="1"/>
          <p:nvPr/>
        </p:nvSpPr>
        <p:spPr>
          <a:xfrm>
            <a:off x="1115616" y="1163653"/>
            <a:ext cx="720080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Databaserna används för skvallerjournalistik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Journalistiken saknar samhällsnytta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2400" dirty="0">
                <a:solidFill>
                  <a:schemeClr val="bg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Journalistiken kan bedrivas utan tillgång till databaserna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Grundlagsskydd är nödvändigt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Fler publiceringar prövas enligt GDPR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Säkerställer off principen i praktiken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Likställdhetsprincipen upprätthålls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Gröper ur anskaffarfriheten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av konstitutionella kontrollmakten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Publicistiken ska ses som en helhet</a:t>
            </a:r>
          </a:p>
        </p:txBody>
      </p:sp>
    </p:spTree>
    <p:extLst>
      <p:ext uri="{BB962C8B-B14F-4D97-AF65-F5344CB8AC3E}">
        <p14:creationId xmlns:p14="http://schemas.microsoft.com/office/powerpoint/2010/main" val="416400020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1">
            <a:extLst>
              <a:ext uri="{FF2B5EF4-FFF2-40B4-BE49-F238E27FC236}">
                <a16:creationId xmlns:a16="http://schemas.microsoft.com/office/drawing/2014/main" id="{D291126E-3D1E-D0A7-653E-23793AE4A263}"/>
              </a:ext>
            </a:extLst>
          </p:cNvPr>
          <p:cNvSpPr txBox="1"/>
          <p:nvPr/>
        </p:nvSpPr>
        <p:spPr>
          <a:xfrm>
            <a:off x="719572" y="0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4800" dirty="0">
                <a:latin typeface="Gill Sans MT" panose="020B0502020104020203" pitchFamily="34" charset="77"/>
              </a:rPr>
              <a:t>Var och en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E388A68A-D7ED-4DAD-1FDE-488405971872}"/>
              </a:ext>
            </a:extLst>
          </p:cNvPr>
          <p:cNvSpPr txBox="1"/>
          <p:nvPr/>
        </p:nvSpPr>
        <p:spPr>
          <a:xfrm>
            <a:off x="1189736" y="802322"/>
            <a:ext cx="72008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Enskilda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köp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hyra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Myndigheter, organisationer och företag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entreprenörer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anställningar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inköp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kandidater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Rättsväsendet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domstolar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sv-S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advokater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197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ruta 4">
            <a:extLst>
              <a:ext uri="{FF2B5EF4-FFF2-40B4-BE49-F238E27FC236}">
                <a16:creationId xmlns:a16="http://schemas.microsoft.com/office/drawing/2014/main" id="{0A2EA276-5526-8F48-3121-2A4157B20C27}"/>
              </a:ext>
            </a:extLst>
          </p:cNvPr>
          <p:cNvSpPr txBox="1"/>
          <p:nvPr/>
        </p:nvSpPr>
        <p:spPr>
          <a:xfrm>
            <a:off x="1763688" y="2998113"/>
            <a:ext cx="597666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dirty="0">
                <a:latin typeface="Gill Sans MT" panose="020B0502020104020203" pitchFamily="34" charset="77"/>
              </a:rPr>
              <a:t>Bilar, fastigheter och inkomst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660490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70468A19-17F0-1646-49B8-8A2B6D63CB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728" y="0"/>
            <a:ext cx="66025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336378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>
            <a:extLst>
              <a:ext uri="{FF2B5EF4-FFF2-40B4-BE49-F238E27FC236}">
                <a16:creationId xmlns:a16="http://schemas.microsoft.com/office/drawing/2014/main" id="{E9F1E382-E326-9962-63BB-39B6B17DF8E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-26185"/>
            <a:ext cx="7772400" cy="5347889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EF60912A-5D50-B64F-DBFD-6C966E1027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5445224"/>
            <a:ext cx="7772400" cy="113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902873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formgivning">
  <a:themeElements>
    <a:clrScheme name="Standardformgivning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formgivning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formgivning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formgivning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formgivning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tandardformgivning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20862</TotalTime>
  <Words>1430</Words>
  <Application>Microsoft Office PowerPoint</Application>
  <PresentationFormat>Bildspel på skärmen (4:3)</PresentationFormat>
  <Paragraphs>309</Paragraphs>
  <Slides>61</Slides>
  <Notes>61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6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61</vt:i4>
      </vt:variant>
    </vt:vector>
  </HeadingPairs>
  <TitlesOfParts>
    <vt:vector size="68" baseType="lpstr">
      <vt:lpstr>Arial</vt:lpstr>
      <vt:lpstr>Calibri</vt:lpstr>
      <vt:lpstr>Garamond</vt:lpstr>
      <vt:lpstr>Gill Sans MT</vt:lpstr>
      <vt:lpstr>Times</vt:lpstr>
      <vt:lpstr>Times New Roman</vt:lpstr>
      <vt:lpstr>Standardformgivning</vt:lpstr>
      <vt:lpstr>Fri åsiktsbildning &amp; integritet 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GDPR-dataskyddslag</vt:lpstr>
      <vt:lpstr>PowerPoint-presentation</vt:lpstr>
      <vt:lpstr>PowerPoint-presentation</vt:lpstr>
      <vt:lpstr>PowerPoint-presentation</vt:lpstr>
      <vt:lpstr>PowerPoint-presentation</vt:lpstr>
      <vt:lpstr>Anskaffarfrihet och meddelarfrihet</vt:lpstr>
      <vt:lpstr>Anskaffarfrihet och meddelarfrihet</vt:lpstr>
      <vt:lpstr>PowerPoint-presentation</vt:lpstr>
      <vt:lpstr>PowerPoint-presentation</vt:lpstr>
    </vt:vector>
  </TitlesOfParts>
  <Company>Regeringskansliet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 yttrandefrihetsgrundlag?</dc:title>
  <dc:creator>Nils Funcke</dc:creator>
  <cp:lastModifiedBy>Martin Runnquist-Nilsson</cp:lastModifiedBy>
  <cp:revision>482</cp:revision>
  <cp:lastPrinted>2024-03-07T16:07:30Z</cp:lastPrinted>
  <dcterms:created xsi:type="dcterms:W3CDTF">2011-01-28T07:31:39Z</dcterms:created>
  <dcterms:modified xsi:type="dcterms:W3CDTF">2025-04-06T18:32:11Z</dcterms:modified>
</cp:coreProperties>
</file>